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158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15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2B4108-A690-A476-9C8F-5B656B060D58}" name="Chrysa Lamprinakou" initials="CL" userId="S::Chrysa.Lamprinakou@surveycoordination.com::97b82b60-cfd2-465d-8b47-cc1dacd4761a" providerId="AD"/>
  <p188:author id="{8170C40A-23C2-FF4A-8194-816556B769E4}" name="Collins, Nicola" initials="NC" userId="S::Nicola.Collins@cqc.org.uk::f3bf8cb9-0e06-460e-81d8-cf19b1588764" providerId="AD"/>
  <p188:author id="{62855C30-F27B-4AF1-A4D5-31913ABB42B5}" name="Anca Postolache" initials="AP" userId="S::Anca.Postolache@surveycoordination.com::071090b0-dd8b-4af8-b568-9362f129f62d" providerId="AD"/>
  <p188:author id="{175DE54D-B071-8829-1CBE-DDE26626C8D9}" name="James, Alice" initials="AJ" userId="S::alice.james@cqc.org.uk::957c40c3-74fc-4387-b314-23310550a198" providerId="AD"/>
  <p188:author id="{6A6A508A-2AE3-4E59-635A-A796BB0E0309}" name="Caddy, Jonathan" initials="CJ" userId="S::jonathan.caddy@cqc.org.uk::aaf9bbff-bec8-4f31-aacc-6e0f6a5d788b" providerId="AD"/>
  <p188:author id="{1F6E4D96-1A49-9613-999C-D6B37FB0EEB4}" name="Daniel Balseanu" initials="DB" userId="S::Daniel.Balseanu@PickerEurope.ac.uk::5310f357-8674-4367-8332-c8920cf98ffe" providerId="AD"/>
  <p188:author id="{7CFC89B4-3A9B-05AB-D220-C94366093B4F}" name="Amie Hamilton" initials="AH" userId="S::Amie.Hamilton@surveycoordination.com::d2ce4700-4af4-42b5-9fdc-06dee3745fd4" providerId="AD"/>
  <p188:author id="{7D1558C9-17A0-AB6C-296F-01B201B7A63D}" name="Samantha Wakes" initials="SW" userId="S::samantha.wakes@cqc.org.uk::eb4a554e-97b5-4674-af3c-6a9170a6385b" providerId="AD"/>
  <p188:author id="{8A44CAE5-AFAC-B2C6-45F5-DE2AC52CE724}" name="Samantha Guymer" initials="" userId="S::samantha.guymer@surveycoordination.com::a72ea3af-22a1-4fd9-b055-c7f2801cb0b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Tara Poole" initials="TP" lastIdx="66" clrIdx="6">
    <p:extLst>
      <p:ext uri="{19B8F6BF-5375-455C-9EA6-DF929625EA0E}">
        <p15:presenceInfo xmlns:p15="http://schemas.microsoft.com/office/powerpoint/2012/main" userId="S::tara.poole@PickerEurope.ac.uk::ac9b7777-45cb-4d6a-84eb-17c196d9da78" providerId="AD"/>
      </p:ext>
    </p:extLst>
  </p:cmAuthor>
  <p:cmAuthor id="1" name="Laura Tuhou" initials="LT" lastIdx="87" clrIdx="0">
    <p:extLst>
      <p:ext uri="{19B8F6BF-5375-455C-9EA6-DF929625EA0E}">
        <p15:presenceInfo xmlns:p15="http://schemas.microsoft.com/office/powerpoint/2012/main" userId="S::Laura.Tuhou@ipsos.com::94f23cdc-b8ee-45bd-9d0f-7cfa9897fefa" providerId="AD"/>
      </p:ext>
    </p:extLst>
  </p:cmAuthor>
  <p:cmAuthor id="8" name="Caroline Killpack" initials="CK" lastIdx="20" clrIdx="7">
    <p:extLst>
      <p:ext uri="{19B8F6BF-5375-455C-9EA6-DF929625EA0E}">
        <p15:presenceInfo xmlns:p15="http://schemas.microsoft.com/office/powerpoint/2012/main" userId="S-1-5-21-2891863288-2859082394-63186017-3660" providerId="AD"/>
      </p:ext>
    </p:extLst>
  </p:cmAuthor>
  <p:cmAuthor id="2" name="Joanna Barry" initials="JB" lastIdx="269" clrIdx="1">
    <p:extLst>
      <p:ext uri="{19B8F6BF-5375-455C-9EA6-DF929625EA0E}">
        <p15:presenceInfo xmlns:p15="http://schemas.microsoft.com/office/powerpoint/2012/main" userId="S::Joanna.Barry@ipsos.com::29a8d5d1-a248-4d0f-aede-8a2f1cb75251" providerId="AD"/>
      </p:ext>
    </p:extLst>
  </p:cmAuthor>
  <p:cmAuthor id="9" name="James Kramer" initials="JK" lastIdx="16" clrIdx="8">
    <p:extLst>
      <p:ext uri="{19B8F6BF-5375-455C-9EA6-DF929625EA0E}">
        <p15:presenceInfo xmlns:p15="http://schemas.microsoft.com/office/powerpoint/2012/main" userId="S::james.kramer@surveycoordination.com::59522821-30a9-4f92-a075-7e231f89b5b8" providerId="AD"/>
      </p:ext>
    </p:extLst>
  </p:cmAuthor>
  <p:cmAuthor id="3" name="Sylvie Hobden" initials="SH" lastIdx="17" clrIdx="2">
    <p:extLst>
      <p:ext uri="{19B8F6BF-5375-455C-9EA6-DF929625EA0E}">
        <p15:presenceInfo xmlns:p15="http://schemas.microsoft.com/office/powerpoint/2012/main" userId="S::sylvie.hobden@Ipsos.com::6f654f1e-58be-4571-9429-5f7fc25c85b4" providerId="AD"/>
      </p:ext>
    </p:extLst>
  </p:cmAuthor>
  <p:cmAuthor id="10" name="Samantha Guymer" initials="SG" lastIdx="13" clrIdx="9">
    <p:extLst>
      <p:ext uri="{19B8F6BF-5375-455C-9EA6-DF929625EA0E}">
        <p15:presenceInfo xmlns:p15="http://schemas.microsoft.com/office/powerpoint/2012/main" userId="S-1-5-21-2891863288-2859082394-63186017-6626" providerId="AD"/>
      </p:ext>
    </p:extLst>
  </p:cmAuthor>
  <p:cmAuthor id="4" name="Cronin, Amber" initials="CA" lastIdx="6" clrIdx="3">
    <p:extLst>
      <p:ext uri="{19B8F6BF-5375-455C-9EA6-DF929625EA0E}">
        <p15:presenceInfo xmlns:p15="http://schemas.microsoft.com/office/powerpoint/2012/main" userId="S::Amber.Cronin@cqc.org.uk::faed8588-dd98-4d51-99ce-66922e4728b5" providerId="AD"/>
      </p:ext>
    </p:extLst>
  </p:cmAuthor>
  <p:cmAuthor id="11" name="Collins, Nicola" initials="CN" lastIdx="4" clrIdx="10">
    <p:extLst>
      <p:ext uri="{19B8F6BF-5375-455C-9EA6-DF929625EA0E}">
        <p15:presenceInfo xmlns:p15="http://schemas.microsoft.com/office/powerpoint/2012/main" userId="S::Nicola.Collins@cqc.org.uk::f3bf8cb9-0e06-460e-81d8-cf19b1588764" providerId="AD"/>
      </p:ext>
    </p:extLst>
  </p:cmAuthor>
  <p:cmAuthor id="5" name="Sutherland, Christopher" initials="SC" lastIdx="50" clrIdx="4">
    <p:extLst>
      <p:ext uri="{19B8F6BF-5375-455C-9EA6-DF929625EA0E}">
        <p15:presenceInfo xmlns:p15="http://schemas.microsoft.com/office/powerpoint/2012/main" userId="S::Christopher.Sutherland@cqc.org.uk::b8d51e68-209d-4de1-a1f4-35fbc8ca853b" providerId="AD"/>
      </p:ext>
    </p:extLst>
  </p:cmAuthor>
  <p:cmAuthor id="12" name="Peter Stewart-Sandeman" initials="PSS" lastIdx="1" clrIdx="11">
    <p:extLst>
      <p:ext uri="{19B8F6BF-5375-455C-9EA6-DF929625EA0E}">
        <p15:presenceInfo xmlns:p15="http://schemas.microsoft.com/office/powerpoint/2012/main" userId="S-1-5-21-2891863288-2859082394-63186017-5930" providerId="AD"/>
      </p:ext>
    </p:extLst>
  </p:cmAuthor>
  <p:cmAuthor id="6" name="Emily Boxell" initials="EB" lastIdx="9" clrIdx="5">
    <p:extLst>
      <p:ext uri="{19B8F6BF-5375-455C-9EA6-DF929625EA0E}">
        <p15:presenceInfo xmlns:p15="http://schemas.microsoft.com/office/powerpoint/2012/main" userId="S::emily.boxell@surveycoordination.com::4185b05d-8fe4-47d6-ab37-d834062390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D9D9D9"/>
    <a:srgbClr val="6D276A"/>
    <a:srgbClr val="008000"/>
    <a:srgbClr val="CC9900"/>
    <a:srgbClr val="000000"/>
    <a:srgbClr val="756382"/>
    <a:srgbClr val="2F469C"/>
    <a:srgbClr val="FF7C8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7" autoAdjust="0"/>
    <p:restoredTop sz="95033" autoAdjust="0"/>
  </p:normalViewPr>
  <p:slideViewPr>
    <p:cSldViewPr snapToGrid="0">
      <p:cViewPr varScale="1">
        <p:scale>
          <a:sx n="91" d="100"/>
          <a:sy n="91" d="100"/>
        </p:scale>
        <p:origin x="108" y="222"/>
      </p:cViewPr>
      <p:guideLst>
        <p:guide orient="horz" pos="663"/>
        <p:guide pos="3863"/>
        <p:guide orient="horz" pos="1593"/>
      </p:guideLst>
    </p:cSldViewPr>
  </p:slideViewPr>
  <p:outlineViewPr>
    <p:cViewPr>
      <p:scale>
        <a:sx n="33" d="100"/>
        <a:sy n="33" d="100"/>
      </p:scale>
      <p:origin x="0" y="-77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084"/>
    </p:cViewPr>
  </p:sorterViewPr>
  <p:notesViewPr>
    <p:cSldViewPr snapToGrid="0">
      <p:cViewPr varScale="1">
        <p:scale>
          <a:sx n="78" d="100"/>
          <a:sy n="78" d="100"/>
        </p:scale>
        <p:origin x="345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071618-855B-4484-A920-A2FF995410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CCE12B-8880-4489-8C7E-259883F9D4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177D9-9FD7-4711-A477-BABAE53FB148}" type="datetimeFigureOut">
              <a:rPr lang="en-GB" smtClean="0"/>
              <a:t>25/03/2025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07064-C419-4FB9-AB87-15289889EA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6F7AD-7A23-4750-B3F4-F27F7B25A6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D4B02-D986-4BE4-9330-F990313685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700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4F7EC-00E1-40DD-87FC-066154284E7A}" type="datetimeFigureOut">
              <a:rPr lang="en-GB" smtClean="0"/>
              <a:t>25/03/2025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5ADB6-A4C8-407F-AA7E-F37056F52D9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29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5ADB6-A4C8-407F-AA7E-F37056F52D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63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styl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in a circle&#10;&#10;Description automatically generated">
            <a:extLst>
              <a:ext uri="{FF2B5EF4-FFF2-40B4-BE49-F238E27FC236}">
                <a16:creationId xmlns:a16="http://schemas.microsoft.com/office/drawing/2014/main" id="{EDBBE0AF-E43B-4A09-812C-74E3CF1884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" t="4308" b="1356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643A05-CC1E-43FF-BDF9-CBC07D643D3C}"/>
              </a:ext>
            </a:extLst>
          </p:cNvPr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3E1B5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961720-B7CD-47CC-8F80-F39023C74988}"/>
              </a:ext>
            </a:extLst>
          </p:cNvPr>
          <p:cNvSpPr/>
          <p:nvPr userDrawn="1"/>
        </p:nvSpPr>
        <p:spPr>
          <a:xfrm>
            <a:off x="8215085" y="0"/>
            <a:ext cx="3976915" cy="6858000"/>
          </a:xfrm>
          <a:prstGeom prst="rect">
            <a:avLst/>
          </a:prstGeom>
          <a:gradFill flip="none" rotWithShape="1">
            <a:gsLst>
              <a:gs pos="63000">
                <a:schemeClr val="tx1">
                  <a:alpha val="0"/>
                </a:schemeClr>
              </a:gs>
              <a:gs pos="100000">
                <a:schemeClr val="tx1">
                  <a:alpha val="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 bwMode="invGray"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 bwMode="invGray"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230" y="2511574"/>
            <a:ext cx="7422765" cy="553998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sz="4000" cap="none" spc="0" dirty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3241641"/>
            <a:ext cx="5508848" cy="374718"/>
          </a:xfrm>
        </p:spPr>
        <p:txBody>
          <a:bodyPr wrap="square" lIns="0" rIns="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 (optional)</a:t>
            </a:r>
          </a:p>
        </p:txBody>
      </p:sp>
      <p:sp>
        <p:nvSpPr>
          <p:cNvPr id="24" name="Slide Number Placeholder 15">
            <a:extLst>
              <a:ext uri="{FF2B5EF4-FFF2-40B4-BE49-F238E27FC236}">
                <a16:creationId xmlns:a16="http://schemas.microsoft.com/office/drawing/2014/main" id="{BEE29679-29E2-4E78-A343-F2D4279C1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7230" y="6309304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A240452-EAA9-428C-8501-9896B65009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77" y="6032745"/>
            <a:ext cx="1649489" cy="612569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2CB83898-ED43-4212-9021-40C63B452D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849" y="6113819"/>
            <a:ext cx="1114046" cy="45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rganisation_info">
            <a:extLst>
              <a:ext uri="{FF2B5EF4-FFF2-40B4-BE49-F238E27FC236}">
                <a16:creationId xmlns:a16="http://schemas.microsoft.com/office/drawing/2014/main" id="{262D7776-E672-4066-A210-38979CA88CC8}"/>
              </a:ext>
            </a:extLst>
          </p:cNvPr>
          <p:cNvSpPr txBox="1">
            <a:spLocks/>
          </p:cNvSpPr>
          <p:nvPr userDrawn="1"/>
        </p:nvSpPr>
        <p:spPr>
          <a:xfrm>
            <a:off x="741600" y="6551318"/>
            <a:ext cx="305532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Mental Health Survey | 2024 </a:t>
            </a:r>
            <a:r>
              <a:rPr lang="en-GB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R1C | Solent NHS Trust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672" y="6105653"/>
            <a:ext cx="1048505" cy="46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14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to other tru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880D4EA-7566-1C92-1D6A-67882838B165}"/>
              </a:ext>
            </a:extLst>
          </p:cNvPr>
          <p:cNvSpPr/>
          <p:nvPr userDrawn="1"/>
        </p:nvSpPr>
        <p:spPr>
          <a:xfrm>
            <a:off x="0" y="406711"/>
            <a:ext cx="12191448" cy="45719"/>
          </a:xfrm>
          <a:prstGeom prst="rect">
            <a:avLst/>
          </a:prstGeom>
          <a:solidFill>
            <a:srgbClr val="756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FAAE70-0065-7ED1-5655-5E805B7C5A83}"/>
              </a:ext>
            </a:extLst>
          </p:cNvPr>
          <p:cNvSpPr/>
          <p:nvPr userDrawn="1"/>
        </p:nvSpPr>
        <p:spPr>
          <a:xfrm>
            <a:off x="0" y="0"/>
            <a:ext cx="7954230" cy="426188"/>
          </a:xfrm>
          <a:prstGeom prst="rect">
            <a:avLst/>
          </a:prstGeom>
          <a:solidFill>
            <a:srgbClr val="756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hlinkClick r:id="" action="ppaction://noaction" tooltip="Background and methodology"/>
            <a:extLst>
              <a:ext uri="{FF2B5EF4-FFF2-40B4-BE49-F238E27FC236}">
                <a16:creationId xmlns:a16="http://schemas.microsoft.com/office/drawing/2014/main" id="{E7DBADCC-6443-F843-CB16-61BC3F88A536}"/>
              </a:ext>
            </a:extLst>
          </p:cNvPr>
          <p:cNvSpPr/>
          <p:nvPr userDrawn="1"/>
        </p:nvSpPr>
        <p:spPr>
          <a:xfrm>
            <a:off x="541465" y="-2626"/>
            <a:ext cx="1407687" cy="423512"/>
          </a:xfrm>
          <a:prstGeom prst="rect">
            <a:avLst/>
          </a:prstGeom>
          <a:solidFill>
            <a:srgbClr val="746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6FBB419-B12A-4F75-9158-BCA592CA0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70" y="613664"/>
            <a:ext cx="11417697" cy="654856"/>
          </a:xfrm>
        </p:spPr>
        <p:txBody>
          <a:bodyPr/>
          <a:lstStyle>
            <a:lvl1pPr>
              <a:defRPr kumimoji="0" lang="en-GB" sz="2800" b="1" i="0" u="none" strike="noStrike" kern="1200" cap="none" spc="0" normalizeH="0" baseline="0" dirty="0">
                <a:ln>
                  <a:noFill/>
                </a:ln>
                <a:solidFill>
                  <a:srgbClr val="6D276A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id="{D74EA8A2-3B12-46D8-9A01-30F593729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7230" y="6309304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2742264-1733-436F-81B1-D86637494F70}"/>
              </a:ext>
            </a:extLst>
          </p:cNvPr>
          <p:cNvGrpSpPr/>
          <p:nvPr userDrawn="1"/>
        </p:nvGrpSpPr>
        <p:grpSpPr>
          <a:xfrm>
            <a:off x="8902714" y="60079"/>
            <a:ext cx="3107187" cy="298411"/>
            <a:chOff x="8902714" y="60079"/>
            <a:chExt cx="3107187" cy="29841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A6E83A0-529F-4299-89DC-6262DC9CA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2714" y="85397"/>
              <a:ext cx="860982" cy="273093"/>
            </a:xfrm>
            <a:prstGeom prst="rect">
              <a:avLst/>
            </a:prstGeom>
          </p:spPr>
        </p:pic>
        <p:pic>
          <p:nvPicPr>
            <p:cNvPr id="32" name="Picture 3" descr="NHS 10mm - RGB Blue">
              <a:extLst>
                <a:ext uri="{FF2B5EF4-FFF2-40B4-BE49-F238E27FC236}">
                  <a16:creationId xmlns:a16="http://schemas.microsoft.com/office/drawing/2014/main" id="{32B26604-FF11-420C-953D-E5FB1447850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3256" y="60079"/>
              <a:ext cx="676645" cy="273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5EDEAC7E-B728-4FF0-AC47-9FD3E4421D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61714" y="24285"/>
            <a:ext cx="773524" cy="3446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E4B6F2-164B-F082-41AE-6478F1C87C25}"/>
              </a:ext>
            </a:extLst>
          </p:cNvPr>
          <p:cNvSpPr txBox="1"/>
          <p:nvPr userDrawn="1"/>
        </p:nvSpPr>
        <p:spPr>
          <a:xfrm>
            <a:off x="525308" y="-6870"/>
            <a:ext cx="1440000" cy="432000"/>
          </a:xfrm>
          <a:prstGeom prst="rect">
            <a:avLst/>
          </a:prstGeom>
          <a:solidFill>
            <a:srgbClr val="746280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and methodology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5954B9-5DE7-6815-50F4-1A89BC880CC2}"/>
              </a:ext>
            </a:extLst>
          </p:cNvPr>
          <p:cNvSpPr txBox="1"/>
          <p:nvPr userDrawn="1"/>
        </p:nvSpPr>
        <p:spPr>
          <a:xfrm>
            <a:off x="2021194" y="-6870"/>
            <a:ext cx="1440000" cy="43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F79B58-A0A6-9201-65C1-21E4D106E545}"/>
              </a:ext>
            </a:extLst>
          </p:cNvPr>
          <p:cNvSpPr txBox="1"/>
          <p:nvPr userDrawn="1"/>
        </p:nvSpPr>
        <p:spPr>
          <a:xfrm>
            <a:off x="6485527" y="0"/>
            <a:ext cx="1440000" cy="432000"/>
          </a:xfrm>
          <a:prstGeom prst="rect">
            <a:avLst/>
          </a:prstGeom>
          <a:solidFill>
            <a:srgbClr val="6B2768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to other trusts</a:t>
            </a:r>
            <a:endParaRPr lang="en-GB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hlinkClick r:id="" action="ppaction://noaction" tooltip="Headline results"/>
            <a:extLst>
              <a:ext uri="{FF2B5EF4-FFF2-40B4-BE49-F238E27FC236}">
                <a16:creationId xmlns:a16="http://schemas.microsoft.com/office/drawing/2014/main" id="{87D992FE-C770-B62E-B590-667B7D036C00}"/>
              </a:ext>
            </a:extLst>
          </p:cNvPr>
          <p:cNvSpPr/>
          <p:nvPr userDrawn="1"/>
        </p:nvSpPr>
        <p:spPr>
          <a:xfrm>
            <a:off x="2051988" y="463"/>
            <a:ext cx="1407687" cy="423512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B66233-0111-0467-D94D-2E1D1DFAE63B}"/>
              </a:ext>
            </a:extLst>
          </p:cNvPr>
          <p:cNvSpPr txBox="1"/>
          <p:nvPr userDrawn="1"/>
        </p:nvSpPr>
        <p:spPr>
          <a:xfrm>
            <a:off x="5016825" y="-6870"/>
            <a:ext cx="1440000" cy="432000"/>
          </a:xfrm>
          <a:prstGeom prst="rect">
            <a:avLst/>
          </a:prstGeom>
          <a:solidFill>
            <a:srgbClr val="756382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lvl="0" algn="ctr">
              <a:defRPr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200" b="0" dirty="0"/>
              <a:t>Change over time</a:t>
            </a:r>
            <a:endParaRPr lang="en-GB" sz="1200" b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8639C8-3BC4-2E7E-C416-8B2F2E9CB05B}"/>
              </a:ext>
            </a:extLst>
          </p:cNvPr>
          <p:cNvSpPr txBox="1"/>
          <p:nvPr userDrawn="1"/>
        </p:nvSpPr>
        <p:spPr>
          <a:xfrm>
            <a:off x="3515660" y="-11114"/>
            <a:ext cx="1440000" cy="432000"/>
          </a:xfrm>
          <a:prstGeom prst="rect">
            <a:avLst/>
          </a:prstGeom>
          <a:solidFill>
            <a:srgbClr val="756382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Scoring &amp; Benchmarking</a:t>
            </a:r>
          </a:p>
        </p:txBody>
      </p:sp>
    </p:spTree>
    <p:extLst>
      <p:ext uri="{BB962C8B-B14F-4D97-AF65-F5344CB8AC3E}">
        <p14:creationId xmlns:p14="http://schemas.microsoft.com/office/powerpoint/2010/main" val="315497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tyl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looking at a tablet&#10;&#10;Description automatically generated">
            <a:extLst>
              <a:ext uri="{FF2B5EF4-FFF2-40B4-BE49-F238E27FC236}">
                <a16:creationId xmlns:a16="http://schemas.microsoft.com/office/drawing/2014/main" id="{B789F68C-ED23-812B-06C1-ADDDD4BE22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5" r="3790" b="25009"/>
          <a:stretch/>
        </p:blipFill>
        <p:spPr>
          <a:xfrm>
            <a:off x="0" y="-18546"/>
            <a:ext cx="12192000" cy="6876546"/>
          </a:xfrm>
          <a:prstGeom prst="rect">
            <a:avLst/>
          </a:prstGeom>
          <a:solidFill>
            <a:srgbClr val="3E1B59">
              <a:alpha val="49804"/>
            </a:srgbClr>
          </a:solidFill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643A05-CC1E-43FF-BDF9-CBC07D643D3C}"/>
              </a:ext>
            </a:extLst>
          </p:cNvPr>
          <p:cNvSpPr/>
          <p:nvPr userDrawn="1"/>
        </p:nvSpPr>
        <p:spPr>
          <a:xfrm>
            <a:off x="0" y="-18547"/>
            <a:ext cx="12192000" cy="6895092"/>
          </a:xfrm>
          <a:prstGeom prst="rect">
            <a:avLst/>
          </a:prstGeom>
          <a:solidFill>
            <a:srgbClr val="3E1B5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961720-B7CD-47CC-8F80-F39023C74988}"/>
              </a:ext>
            </a:extLst>
          </p:cNvPr>
          <p:cNvSpPr/>
          <p:nvPr userDrawn="1"/>
        </p:nvSpPr>
        <p:spPr>
          <a:xfrm>
            <a:off x="8215085" y="0"/>
            <a:ext cx="3976915" cy="6858000"/>
          </a:xfrm>
          <a:prstGeom prst="rect">
            <a:avLst/>
          </a:prstGeom>
          <a:gradFill flip="none" rotWithShape="1">
            <a:gsLst>
              <a:gs pos="63000">
                <a:schemeClr val="tx1">
                  <a:alpha val="0"/>
                </a:schemeClr>
              </a:gs>
              <a:gs pos="100000">
                <a:schemeClr val="tx1">
                  <a:alpha val="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 bwMode="invGray"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 bwMode="invGray"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230" y="2511574"/>
            <a:ext cx="7422765" cy="553998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sz="4000" cap="none" spc="0" dirty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3241641"/>
            <a:ext cx="5508848" cy="374718"/>
          </a:xfrm>
        </p:spPr>
        <p:txBody>
          <a:bodyPr wrap="square" lIns="0" rIns="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 (optional)</a:t>
            </a:r>
          </a:p>
        </p:txBody>
      </p:sp>
      <p:sp>
        <p:nvSpPr>
          <p:cNvPr id="24" name="Slide Number Placeholder 15">
            <a:extLst>
              <a:ext uri="{FF2B5EF4-FFF2-40B4-BE49-F238E27FC236}">
                <a16:creationId xmlns:a16="http://schemas.microsoft.com/office/drawing/2014/main" id="{BEE29679-29E2-4E78-A343-F2D4279C1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7230" y="6309304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A240452-EAA9-428C-8501-9896B65009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77" y="6032745"/>
            <a:ext cx="1649489" cy="612569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2CB83898-ED43-4212-9021-40C63B452D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849" y="6113819"/>
            <a:ext cx="1114046" cy="45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rganisation_info">
            <a:extLst>
              <a:ext uri="{FF2B5EF4-FFF2-40B4-BE49-F238E27FC236}">
                <a16:creationId xmlns:a16="http://schemas.microsoft.com/office/drawing/2014/main" id="{262D7776-E672-4066-A210-38979CA88CC8}"/>
              </a:ext>
            </a:extLst>
          </p:cNvPr>
          <p:cNvSpPr txBox="1">
            <a:spLocks/>
          </p:cNvSpPr>
          <p:nvPr userDrawn="1"/>
        </p:nvSpPr>
        <p:spPr>
          <a:xfrm>
            <a:off x="741600" y="6551318"/>
            <a:ext cx="305532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Mental Health Survey | 2024 </a:t>
            </a:r>
            <a:r>
              <a:rPr lang="en-GB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R1C | Solent NHS Trust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672" y="6105653"/>
            <a:ext cx="1048505" cy="46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53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tyl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and a doctor looking at each other&#10;&#10;Description automatically generated">
            <a:extLst>
              <a:ext uri="{FF2B5EF4-FFF2-40B4-BE49-F238E27FC236}">
                <a16:creationId xmlns:a16="http://schemas.microsoft.com/office/drawing/2014/main" id="{FB5D4917-CDE0-05C8-1BF3-24DB4F634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4" t="4526" b="15549"/>
          <a:stretch/>
        </p:blipFill>
        <p:spPr>
          <a:xfrm>
            <a:off x="-1" y="0"/>
            <a:ext cx="12192000" cy="6857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643A05-CC1E-43FF-BDF9-CBC07D643D3C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3E1B5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961720-B7CD-47CC-8F80-F39023C74988}"/>
              </a:ext>
            </a:extLst>
          </p:cNvPr>
          <p:cNvSpPr/>
          <p:nvPr userDrawn="1"/>
        </p:nvSpPr>
        <p:spPr>
          <a:xfrm>
            <a:off x="8215085" y="0"/>
            <a:ext cx="3976915" cy="6858000"/>
          </a:xfrm>
          <a:prstGeom prst="rect">
            <a:avLst/>
          </a:prstGeom>
          <a:gradFill flip="none" rotWithShape="1">
            <a:gsLst>
              <a:gs pos="63000">
                <a:schemeClr val="tx1">
                  <a:alpha val="0"/>
                </a:schemeClr>
              </a:gs>
              <a:gs pos="100000">
                <a:schemeClr val="tx1">
                  <a:alpha val="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 bwMode="invGray"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 bwMode="invGray"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230" y="2511574"/>
            <a:ext cx="7422765" cy="553998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sz="4000" cap="none" spc="0" dirty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3241641"/>
            <a:ext cx="5508848" cy="374718"/>
          </a:xfrm>
        </p:spPr>
        <p:txBody>
          <a:bodyPr wrap="square" lIns="0" rIns="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 (optional)</a:t>
            </a:r>
          </a:p>
        </p:txBody>
      </p:sp>
      <p:sp>
        <p:nvSpPr>
          <p:cNvPr id="24" name="Slide Number Placeholder 15">
            <a:extLst>
              <a:ext uri="{FF2B5EF4-FFF2-40B4-BE49-F238E27FC236}">
                <a16:creationId xmlns:a16="http://schemas.microsoft.com/office/drawing/2014/main" id="{BEE29679-29E2-4E78-A343-F2D4279C1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7230" y="6309304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A240452-EAA9-428C-8501-9896B65009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77" y="6032745"/>
            <a:ext cx="1649489" cy="612569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2CB83898-ED43-4212-9021-40C63B452D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849" y="6113819"/>
            <a:ext cx="1114046" cy="45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rganisation_info">
            <a:extLst>
              <a:ext uri="{FF2B5EF4-FFF2-40B4-BE49-F238E27FC236}">
                <a16:creationId xmlns:a16="http://schemas.microsoft.com/office/drawing/2014/main" id="{262D7776-E672-4066-A210-38979CA88CC8}"/>
              </a:ext>
            </a:extLst>
          </p:cNvPr>
          <p:cNvSpPr txBox="1">
            <a:spLocks/>
          </p:cNvSpPr>
          <p:nvPr userDrawn="1"/>
        </p:nvSpPr>
        <p:spPr>
          <a:xfrm>
            <a:off x="741600" y="6551318"/>
            <a:ext cx="305532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Mental Health Survey | 2024 </a:t>
            </a:r>
            <a:r>
              <a:rPr lang="en-GB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R1C | Solent NHS Trust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672" y="6105653"/>
            <a:ext cx="1048505" cy="46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35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 : forme 12">
            <a:extLst>
              <a:ext uri="{FF2B5EF4-FFF2-40B4-BE49-F238E27FC236}">
                <a16:creationId xmlns:a16="http://schemas.microsoft.com/office/drawing/2014/main" id="{9E952C53-13A6-4AB1-866F-EB273FD081CD}"/>
              </a:ext>
            </a:extLst>
          </p:cNvPr>
          <p:cNvSpPr/>
          <p:nvPr userDrawn="1"/>
        </p:nvSpPr>
        <p:spPr bwMode="invGray"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6D276A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9" name="Forme libre : forme 13">
            <a:extLst>
              <a:ext uri="{FF2B5EF4-FFF2-40B4-BE49-F238E27FC236}">
                <a16:creationId xmlns:a16="http://schemas.microsoft.com/office/drawing/2014/main" id="{3A8911C0-D805-4C22-AF59-2FB5EBE78985}"/>
              </a:ext>
            </a:extLst>
          </p:cNvPr>
          <p:cNvSpPr/>
          <p:nvPr userDrawn="1"/>
        </p:nvSpPr>
        <p:spPr bwMode="invGray"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6D276A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CD0931-1CAA-4B86-B136-24ADD913D61D}"/>
              </a:ext>
            </a:extLst>
          </p:cNvPr>
          <p:cNvSpPr/>
          <p:nvPr userDrawn="1"/>
        </p:nvSpPr>
        <p:spPr>
          <a:xfrm>
            <a:off x="-26876" y="406712"/>
            <a:ext cx="12218324" cy="36000"/>
          </a:xfrm>
          <a:prstGeom prst="rect">
            <a:avLst/>
          </a:prstGeom>
          <a:solidFill>
            <a:srgbClr val="756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Slide Number Placeholder 15">
            <a:extLst>
              <a:ext uri="{FF2B5EF4-FFF2-40B4-BE49-F238E27FC236}">
                <a16:creationId xmlns:a16="http://schemas.microsoft.com/office/drawing/2014/main" id="{41DA98AF-A716-4D18-9BE7-89CF658F65D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437230" y="6309304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04EC92-484A-4662-A94F-A7885153E77D}"/>
              </a:ext>
            </a:extLst>
          </p:cNvPr>
          <p:cNvGrpSpPr/>
          <p:nvPr userDrawn="1"/>
        </p:nvGrpSpPr>
        <p:grpSpPr>
          <a:xfrm>
            <a:off x="8902714" y="60079"/>
            <a:ext cx="3107187" cy="298411"/>
            <a:chOff x="8902714" y="60079"/>
            <a:chExt cx="3107187" cy="29841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2EE341D-9272-4E02-86B8-633A98E2D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2714" y="85397"/>
              <a:ext cx="860982" cy="273093"/>
            </a:xfrm>
            <a:prstGeom prst="rect">
              <a:avLst/>
            </a:prstGeom>
          </p:spPr>
        </p:pic>
        <p:pic>
          <p:nvPicPr>
            <p:cNvPr id="10" name="Picture 3" descr="NHS 10mm - RGB Blue">
              <a:extLst>
                <a:ext uri="{FF2B5EF4-FFF2-40B4-BE49-F238E27FC236}">
                  <a16:creationId xmlns:a16="http://schemas.microsoft.com/office/drawing/2014/main" id="{0C5FB3B1-11C3-4F9C-893A-C868A411FA8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3256" y="60079"/>
              <a:ext cx="676645" cy="273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22E98B3-4E93-42AE-9805-8A79C32D50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61714" y="24285"/>
            <a:ext cx="773524" cy="3446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B7C044-4104-4E31-8D71-867AD5E193AB}"/>
              </a:ext>
            </a:extLst>
          </p:cNvPr>
          <p:cNvSpPr/>
          <p:nvPr userDrawn="1"/>
        </p:nvSpPr>
        <p:spPr>
          <a:xfrm>
            <a:off x="-26877" y="0"/>
            <a:ext cx="7981107" cy="426188"/>
          </a:xfrm>
          <a:prstGeom prst="rect">
            <a:avLst/>
          </a:prstGeom>
          <a:solidFill>
            <a:srgbClr val="756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hlinkClick r:id="" action="ppaction://noaction" tooltip="Appendix"/>
            <a:extLst>
              <a:ext uri="{FF2B5EF4-FFF2-40B4-BE49-F238E27FC236}">
                <a16:creationId xmlns:a16="http://schemas.microsoft.com/office/drawing/2014/main" id="{35CAC150-DEAD-4284-8234-BCD0C5DCFA87}"/>
              </a:ext>
            </a:extLst>
          </p:cNvPr>
          <p:cNvSpPr/>
          <p:nvPr userDrawn="1"/>
        </p:nvSpPr>
        <p:spPr>
          <a:xfrm>
            <a:off x="6502967" y="0"/>
            <a:ext cx="1407687" cy="423512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88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hlinkClick r:id="" action="ppaction://noaction" tooltip="Benchmarking"/>
            <a:extLst>
              <a:ext uri="{FF2B5EF4-FFF2-40B4-BE49-F238E27FC236}">
                <a16:creationId xmlns:a16="http://schemas.microsoft.com/office/drawing/2014/main" id="{778A1576-9C7B-4F8A-82EA-F56A4298F37B}"/>
              </a:ext>
            </a:extLst>
          </p:cNvPr>
          <p:cNvSpPr/>
          <p:nvPr userDrawn="1"/>
        </p:nvSpPr>
        <p:spPr>
          <a:xfrm>
            <a:off x="3531866" y="9236"/>
            <a:ext cx="1407687" cy="423512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/>
          </a:p>
        </p:txBody>
      </p:sp>
      <p:sp>
        <p:nvSpPr>
          <p:cNvPr id="20" name="Rectangle 19">
            <a:hlinkClick r:id="" action="ppaction://noaction" tooltip="Headline results"/>
            <a:extLst>
              <a:ext uri="{FF2B5EF4-FFF2-40B4-BE49-F238E27FC236}">
                <a16:creationId xmlns:a16="http://schemas.microsoft.com/office/drawing/2014/main" id="{009DCDFA-BF29-4702-A523-6115F20A334A}"/>
              </a:ext>
            </a:extLst>
          </p:cNvPr>
          <p:cNvSpPr/>
          <p:nvPr userDrawn="1"/>
        </p:nvSpPr>
        <p:spPr>
          <a:xfrm>
            <a:off x="2034760" y="9233"/>
            <a:ext cx="1407687" cy="423512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CD0931-1CAA-4B86-B136-24ADD913D61D}"/>
              </a:ext>
            </a:extLst>
          </p:cNvPr>
          <p:cNvSpPr/>
          <p:nvPr userDrawn="1"/>
        </p:nvSpPr>
        <p:spPr>
          <a:xfrm>
            <a:off x="-26876" y="406712"/>
            <a:ext cx="12218324" cy="36000"/>
          </a:xfrm>
          <a:prstGeom prst="rect">
            <a:avLst/>
          </a:prstGeom>
          <a:solidFill>
            <a:srgbClr val="756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A53561-5CE1-45B1-B445-9363866692B5}"/>
              </a:ext>
            </a:extLst>
          </p:cNvPr>
          <p:cNvSpPr/>
          <p:nvPr userDrawn="1"/>
        </p:nvSpPr>
        <p:spPr>
          <a:xfrm>
            <a:off x="-26877" y="0"/>
            <a:ext cx="8845597" cy="426188"/>
          </a:xfrm>
          <a:prstGeom prst="rect">
            <a:avLst/>
          </a:prstGeom>
          <a:solidFill>
            <a:srgbClr val="756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EA997B-3F36-4CDF-8645-8AE9E6D2C65E}"/>
              </a:ext>
            </a:extLst>
          </p:cNvPr>
          <p:cNvSpPr txBox="1"/>
          <p:nvPr userDrawn="1"/>
        </p:nvSpPr>
        <p:spPr>
          <a:xfrm>
            <a:off x="377527" y="-6870"/>
            <a:ext cx="1422699" cy="432000"/>
          </a:xfrm>
          <a:prstGeom prst="rect">
            <a:avLst/>
          </a:prstGeom>
          <a:solidFill>
            <a:srgbClr val="6D276A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and methodology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65131E-F79F-4072-AEFE-4CFCF0B37D15}"/>
              </a:ext>
            </a:extLst>
          </p:cNvPr>
          <p:cNvSpPr txBox="1"/>
          <p:nvPr userDrawn="1"/>
        </p:nvSpPr>
        <p:spPr>
          <a:xfrm>
            <a:off x="1930400" y="-6786"/>
            <a:ext cx="1617565" cy="43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scores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CAMHS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86828F-5E82-42A8-93FC-471142B528A5}"/>
              </a:ext>
            </a:extLst>
          </p:cNvPr>
          <p:cNvSpPr txBox="1"/>
          <p:nvPr userDrawn="1"/>
        </p:nvSpPr>
        <p:spPr>
          <a:xfrm>
            <a:off x="3660838" y="-9964"/>
            <a:ext cx="1617565" cy="4350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Scoring &amp; Benchmarking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AMHS and OPMHS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9828DD-B2D5-477A-A564-F04FE9918CB9}"/>
              </a:ext>
            </a:extLst>
          </p:cNvPr>
          <p:cNvSpPr txBox="1"/>
          <p:nvPr userDrawn="1"/>
        </p:nvSpPr>
        <p:spPr>
          <a:xfrm>
            <a:off x="5391276" y="-6870"/>
            <a:ext cx="1617565" cy="43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over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F22EEA-3698-4E33-99CC-59F7BA5AF50D}"/>
              </a:ext>
            </a:extLst>
          </p:cNvPr>
          <p:cNvSpPr txBox="1"/>
          <p:nvPr userDrawn="1"/>
        </p:nvSpPr>
        <p:spPr>
          <a:xfrm>
            <a:off x="7121715" y="-12500"/>
            <a:ext cx="1697005" cy="43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to other trusts</a:t>
            </a:r>
          </a:p>
          <a:p>
            <a:pPr algn="ctr"/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AMHS and OPMHS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20BCD7C-18DA-47D8-AEA5-5280CBDE3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70" y="613664"/>
            <a:ext cx="11417697" cy="654856"/>
          </a:xfrm>
        </p:spPr>
        <p:txBody>
          <a:bodyPr/>
          <a:lstStyle>
            <a:lvl1pPr>
              <a:defRPr kumimoji="0" lang="en-GB" sz="2800" b="1" i="0" u="none" strike="noStrike" kern="1200" cap="none" spc="0" normalizeH="0" baseline="0" dirty="0">
                <a:ln>
                  <a:noFill/>
                </a:ln>
                <a:solidFill>
                  <a:srgbClr val="6D276A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Slide Number Placeholder 15">
            <a:extLst>
              <a:ext uri="{FF2B5EF4-FFF2-40B4-BE49-F238E27FC236}">
                <a16:creationId xmlns:a16="http://schemas.microsoft.com/office/drawing/2014/main" id="{8854F576-0F28-4A1B-B9B1-875AEAD92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7230" y="6309304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r>
              <a:rPr lang="en-GB" dirty="0"/>
              <a:t>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C61ACD2-958F-4213-B945-936624907819}"/>
              </a:ext>
            </a:extLst>
          </p:cNvPr>
          <p:cNvGrpSpPr/>
          <p:nvPr userDrawn="1"/>
        </p:nvGrpSpPr>
        <p:grpSpPr>
          <a:xfrm>
            <a:off x="8948894" y="60079"/>
            <a:ext cx="3107187" cy="298411"/>
            <a:chOff x="8902714" y="60079"/>
            <a:chExt cx="3107187" cy="29841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410901A-3D0F-4803-A517-7F839A01E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2714" y="85397"/>
              <a:ext cx="860982" cy="273093"/>
            </a:xfrm>
            <a:prstGeom prst="rect">
              <a:avLst/>
            </a:prstGeom>
          </p:spPr>
        </p:pic>
        <p:pic>
          <p:nvPicPr>
            <p:cNvPr id="38" name="Picture 3" descr="NHS 10mm - RGB Blue">
              <a:extLst>
                <a:ext uri="{FF2B5EF4-FFF2-40B4-BE49-F238E27FC236}">
                  <a16:creationId xmlns:a16="http://schemas.microsoft.com/office/drawing/2014/main" id="{38F6895A-F11A-4962-9EAE-7B20CB750A4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3256" y="60079"/>
              <a:ext cx="676645" cy="273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B0CBDAAB-AE79-459C-8832-3205C1EB82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61714" y="24285"/>
            <a:ext cx="773524" cy="3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50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st scores CAM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id="{54C7BFD9-1E49-4208-AAD0-23051B072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7230" y="6309304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  <p:sp>
        <p:nvSpPr>
          <p:cNvPr id="21" name="Rectangle 20">
            <a:hlinkClick r:id="" action="ppaction://noaction" tooltip="Headline results"/>
            <a:extLst>
              <a:ext uri="{FF2B5EF4-FFF2-40B4-BE49-F238E27FC236}">
                <a16:creationId xmlns:a16="http://schemas.microsoft.com/office/drawing/2014/main" id="{F505B4D1-194A-4B3E-87EF-CE3910404302}"/>
              </a:ext>
            </a:extLst>
          </p:cNvPr>
          <p:cNvSpPr/>
          <p:nvPr userDrawn="1"/>
        </p:nvSpPr>
        <p:spPr>
          <a:xfrm>
            <a:off x="2034760" y="332507"/>
            <a:ext cx="1407687" cy="423512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hlinkClick r:id="" action="ppaction://noaction" tooltip="Benchmarking"/>
            <a:extLst>
              <a:ext uri="{FF2B5EF4-FFF2-40B4-BE49-F238E27FC236}">
                <a16:creationId xmlns:a16="http://schemas.microsoft.com/office/drawing/2014/main" id="{0A6F6562-BDBE-42D7-9D99-E4612D2BDD96}"/>
              </a:ext>
            </a:extLst>
          </p:cNvPr>
          <p:cNvSpPr/>
          <p:nvPr userDrawn="1"/>
        </p:nvSpPr>
        <p:spPr>
          <a:xfrm>
            <a:off x="3531866" y="332507"/>
            <a:ext cx="1407687" cy="423512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hlinkClick r:id="" action="ppaction://noaction" tooltip="Benchmarking"/>
            <a:extLst>
              <a:ext uri="{FF2B5EF4-FFF2-40B4-BE49-F238E27FC236}">
                <a16:creationId xmlns:a16="http://schemas.microsoft.com/office/drawing/2014/main" id="{053885FE-E380-6338-7C1B-516DFD6DE66E}"/>
              </a:ext>
            </a:extLst>
          </p:cNvPr>
          <p:cNvSpPr/>
          <p:nvPr userDrawn="1"/>
        </p:nvSpPr>
        <p:spPr>
          <a:xfrm>
            <a:off x="3531866" y="9236"/>
            <a:ext cx="1407687" cy="423512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/>
          </a:p>
        </p:txBody>
      </p:sp>
      <p:sp>
        <p:nvSpPr>
          <p:cNvPr id="3" name="Rectangle 2">
            <a:hlinkClick r:id="" action="ppaction://noaction" tooltip="Headline results"/>
            <a:extLst>
              <a:ext uri="{FF2B5EF4-FFF2-40B4-BE49-F238E27FC236}">
                <a16:creationId xmlns:a16="http://schemas.microsoft.com/office/drawing/2014/main" id="{23FA55D0-678D-904F-D671-7472B7BE6BC6}"/>
              </a:ext>
            </a:extLst>
          </p:cNvPr>
          <p:cNvSpPr/>
          <p:nvPr userDrawn="1"/>
        </p:nvSpPr>
        <p:spPr>
          <a:xfrm>
            <a:off x="2034760" y="9233"/>
            <a:ext cx="1407687" cy="423512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D695EA-2BE9-3906-0147-09D9239B055E}"/>
              </a:ext>
            </a:extLst>
          </p:cNvPr>
          <p:cNvSpPr/>
          <p:nvPr userDrawn="1"/>
        </p:nvSpPr>
        <p:spPr>
          <a:xfrm>
            <a:off x="-26876" y="406712"/>
            <a:ext cx="12218324" cy="36000"/>
          </a:xfrm>
          <a:prstGeom prst="rect">
            <a:avLst/>
          </a:prstGeom>
          <a:solidFill>
            <a:srgbClr val="756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054D91-76EC-0F28-AF6C-0AD9890D8CC0}"/>
              </a:ext>
            </a:extLst>
          </p:cNvPr>
          <p:cNvSpPr/>
          <p:nvPr userDrawn="1"/>
        </p:nvSpPr>
        <p:spPr>
          <a:xfrm>
            <a:off x="-26877" y="0"/>
            <a:ext cx="8845597" cy="426188"/>
          </a:xfrm>
          <a:prstGeom prst="rect">
            <a:avLst/>
          </a:prstGeom>
          <a:solidFill>
            <a:srgbClr val="756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E094C1-EEC8-8153-A9D9-124EC0EDA236}"/>
              </a:ext>
            </a:extLst>
          </p:cNvPr>
          <p:cNvSpPr txBox="1"/>
          <p:nvPr userDrawn="1"/>
        </p:nvSpPr>
        <p:spPr>
          <a:xfrm>
            <a:off x="377527" y="-6870"/>
            <a:ext cx="1440000" cy="432000"/>
          </a:xfrm>
          <a:prstGeom prst="rect">
            <a:avLst/>
          </a:prstGeom>
          <a:solidFill>
            <a:srgbClr val="756382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and methodology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CDC4F5-C5CE-3245-D7D5-DAC78DE72EA3}"/>
              </a:ext>
            </a:extLst>
          </p:cNvPr>
          <p:cNvSpPr txBox="1"/>
          <p:nvPr userDrawn="1"/>
        </p:nvSpPr>
        <p:spPr>
          <a:xfrm>
            <a:off x="1930400" y="-6786"/>
            <a:ext cx="1617565" cy="432000"/>
          </a:xfrm>
          <a:prstGeom prst="rect">
            <a:avLst/>
          </a:prstGeom>
          <a:solidFill>
            <a:srgbClr val="6D276A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scores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CAMHS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0AE311-3DCD-CEFD-C226-30B1E79C2048}"/>
              </a:ext>
            </a:extLst>
          </p:cNvPr>
          <p:cNvSpPr txBox="1"/>
          <p:nvPr userDrawn="1"/>
        </p:nvSpPr>
        <p:spPr>
          <a:xfrm>
            <a:off x="3660838" y="-9964"/>
            <a:ext cx="1617565" cy="4350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Scoring &amp; Benchmarking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AMHS and OPMHS</a:t>
            </a:r>
            <a:endParaRPr lang="en-GB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FB9854-02BC-80F5-771B-1643A346C4AB}"/>
              </a:ext>
            </a:extLst>
          </p:cNvPr>
          <p:cNvSpPr txBox="1"/>
          <p:nvPr userDrawn="1"/>
        </p:nvSpPr>
        <p:spPr>
          <a:xfrm>
            <a:off x="5391276" y="-6870"/>
            <a:ext cx="1617565" cy="43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over 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D1063E-93B1-EDD6-0731-870D1B4FA64B}"/>
              </a:ext>
            </a:extLst>
          </p:cNvPr>
          <p:cNvSpPr txBox="1"/>
          <p:nvPr userDrawn="1"/>
        </p:nvSpPr>
        <p:spPr>
          <a:xfrm>
            <a:off x="7121715" y="-12500"/>
            <a:ext cx="1697005" cy="43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to other trusts</a:t>
            </a:r>
          </a:p>
          <a:p>
            <a:pPr algn="ctr"/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AMHS and OPMHS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761977-EA06-CEC2-B902-312FCCE0A309}"/>
              </a:ext>
            </a:extLst>
          </p:cNvPr>
          <p:cNvGrpSpPr/>
          <p:nvPr userDrawn="1"/>
        </p:nvGrpSpPr>
        <p:grpSpPr>
          <a:xfrm>
            <a:off x="8948894" y="60079"/>
            <a:ext cx="3107187" cy="298411"/>
            <a:chOff x="8902714" y="60079"/>
            <a:chExt cx="3107187" cy="29841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E718F6F-372A-F232-70AA-6605D1CAE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2714" y="85397"/>
              <a:ext cx="860982" cy="273093"/>
            </a:xfrm>
            <a:prstGeom prst="rect">
              <a:avLst/>
            </a:prstGeom>
          </p:spPr>
        </p:pic>
        <p:pic>
          <p:nvPicPr>
            <p:cNvPr id="25" name="Picture 3" descr="NHS 10mm - RGB Blue">
              <a:extLst>
                <a:ext uri="{FF2B5EF4-FFF2-40B4-BE49-F238E27FC236}">
                  <a16:creationId xmlns:a16="http://schemas.microsoft.com/office/drawing/2014/main" id="{6B711AB4-4D33-D7E2-E65E-CDAD2E10B2C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3256" y="60079"/>
              <a:ext cx="676645" cy="273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8C62763-3974-4643-D5E0-78C7ACAFE0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61714" y="24285"/>
            <a:ext cx="773524" cy="3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55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chmarking AMHS and OPM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id="{EB34F11A-641C-42CB-9FB8-2A8F4656E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7230" y="6309304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61AABEC-672F-4B68-B914-690DA978312C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r>
              <a:rPr lang="en-GB" dirty="0"/>
              <a:t> </a:t>
            </a:r>
          </a:p>
        </p:txBody>
      </p:sp>
      <p:sp>
        <p:nvSpPr>
          <p:cNvPr id="2" name="Rectangle 1">
            <a:hlinkClick r:id="" action="ppaction://noaction" tooltip="Benchmarking"/>
            <a:extLst>
              <a:ext uri="{FF2B5EF4-FFF2-40B4-BE49-F238E27FC236}">
                <a16:creationId xmlns:a16="http://schemas.microsoft.com/office/drawing/2014/main" id="{17649042-FD3C-0130-CAB8-17128E61D723}"/>
              </a:ext>
            </a:extLst>
          </p:cNvPr>
          <p:cNvSpPr/>
          <p:nvPr userDrawn="1"/>
        </p:nvSpPr>
        <p:spPr>
          <a:xfrm>
            <a:off x="3531866" y="9236"/>
            <a:ext cx="1407687" cy="423512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/>
          </a:p>
        </p:txBody>
      </p:sp>
      <p:sp>
        <p:nvSpPr>
          <p:cNvPr id="3" name="Rectangle 2">
            <a:hlinkClick r:id="" action="ppaction://noaction" tooltip="Headline results"/>
            <a:extLst>
              <a:ext uri="{FF2B5EF4-FFF2-40B4-BE49-F238E27FC236}">
                <a16:creationId xmlns:a16="http://schemas.microsoft.com/office/drawing/2014/main" id="{A5346A3C-6CAD-7240-BC67-6AB65CC1396E}"/>
              </a:ext>
            </a:extLst>
          </p:cNvPr>
          <p:cNvSpPr/>
          <p:nvPr userDrawn="1"/>
        </p:nvSpPr>
        <p:spPr>
          <a:xfrm>
            <a:off x="2034760" y="9233"/>
            <a:ext cx="1407687" cy="423512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4973BF-AE9C-DA31-3ED6-E28FAA7218F3}"/>
              </a:ext>
            </a:extLst>
          </p:cNvPr>
          <p:cNvSpPr/>
          <p:nvPr userDrawn="1"/>
        </p:nvSpPr>
        <p:spPr>
          <a:xfrm>
            <a:off x="-26876" y="406712"/>
            <a:ext cx="12218324" cy="36000"/>
          </a:xfrm>
          <a:prstGeom prst="rect">
            <a:avLst/>
          </a:prstGeom>
          <a:solidFill>
            <a:srgbClr val="756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B19056-5A27-5A72-977C-6E928AEBDB8D}"/>
              </a:ext>
            </a:extLst>
          </p:cNvPr>
          <p:cNvSpPr/>
          <p:nvPr userDrawn="1"/>
        </p:nvSpPr>
        <p:spPr>
          <a:xfrm>
            <a:off x="-26877" y="0"/>
            <a:ext cx="8845597" cy="426188"/>
          </a:xfrm>
          <a:prstGeom prst="rect">
            <a:avLst/>
          </a:prstGeom>
          <a:solidFill>
            <a:srgbClr val="756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A9DC4B-A8CE-ECAF-8CF2-B361DB30CF6B}"/>
              </a:ext>
            </a:extLst>
          </p:cNvPr>
          <p:cNvSpPr txBox="1"/>
          <p:nvPr userDrawn="1"/>
        </p:nvSpPr>
        <p:spPr>
          <a:xfrm>
            <a:off x="377527" y="-6870"/>
            <a:ext cx="1440000" cy="432000"/>
          </a:xfrm>
          <a:prstGeom prst="rect">
            <a:avLst/>
          </a:prstGeom>
          <a:solidFill>
            <a:srgbClr val="756382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and methodology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282C12-0E28-1F74-8F42-76952BD8E103}"/>
              </a:ext>
            </a:extLst>
          </p:cNvPr>
          <p:cNvSpPr txBox="1"/>
          <p:nvPr userDrawn="1"/>
        </p:nvSpPr>
        <p:spPr>
          <a:xfrm>
            <a:off x="1930400" y="-6786"/>
            <a:ext cx="1617565" cy="43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scores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CAMHS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619568-6998-98F5-0A9B-C4A47B3BCB52}"/>
              </a:ext>
            </a:extLst>
          </p:cNvPr>
          <p:cNvSpPr txBox="1"/>
          <p:nvPr userDrawn="1"/>
        </p:nvSpPr>
        <p:spPr>
          <a:xfrm>
            <a:off x="3660838" y="-9964"/>
            <a:ext cx="1617565" cy="435094"/>
          </a:xfrm>
          <a:prstGeom prst="rect">
            <a:avLst/>
          </a:prstGeom>
          <a:solidFill>
            <a:srgbClr val="6D276A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Scoring &amp; Benchmarking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AMHS and OPMHS</a:t>
            </a:r>
            <a:endParaRPr lang="en-GB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D45ABA-D152-3039-50D8-CA9C6FF86346}"/>
              </a:ext>
            </a:extLst>
          </p:cNvPr>
          <p:cNvSpPr txBox="1"/>
          <p:nvPr userDrawn="1"/>
        </p:nvSpPr>
        <p:spPr>
          <a:xfrm>
            <a:off x="5391276" y="-6870"/>
            <a:ext cx="1617565" cy="43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over 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8E26D9-0418-CA44-930C-524FB69942FE}"/>
              </a:ext>
            </a:extLst>
          </p:cNvPr>
          <p:cNvSpPr txBox="1"/>
          <p:nvPr userDrawn="1"/>
        </p:nvSpPr>
        <p:spPr>
          <a:xfrm>
            <a:off x="7121715" y="-12500"/>
            <a:ext cx="1697005" cy="43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to other trusts</a:t>
            </a:r>
          </a:p>
          <a:p>
            <a:pPr algn="ctr"/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AMHS and OPMS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DC95B3-E29C-4CEE-2CBE-13DCCC743203}"/>
              </a:ext>
            </a:extLst>
          </p:cNvPr>
          <p:cNvGrpSpPr/>
          <p:nvPr userDrawn="1"/>
        </p:nvGrpSpPr>
        <p:grpSpPr>
          <a:xfrm>
            <a:off x="8948894" y="60079"/>
            <a:ext cx="3107187" cy="298411"/>
            <a:chOff x="8902714" y="60079"/>
            <a:chExt cx="3107187" cy="29841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35A503A-A263-B767-95F6-D052D2110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2714" y="85397"/>
              <a:ext cx="860982" cy="273093"/>
            </a:xfrm>
            <a:prstGeom prst="rect">
              <a:avLst/>
            </a:prstGeom>
          </p:spPr>
        </p:pic>
        <p:pic>
          <p:nvPicPr>
            <p:cNvPr id="25" name="Picture 3" descr="NHS 10mm - RGB Blue">
              <a:extLst>
                <a:ext uri="{FF2B5EF4-FFF2-40B4-BE49-F238E27FC236}">
                  <a16:creationId xmlns:a16="http://schemas.microsoft.com/office/drawing/2014/main" id="{A625395E-2F32-5EBE-B9BA-2777FB08C1F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3256" y="60079"/>
              <a:ext cx="676645" cy="273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05D91DD-6653-6437-2C7C-B085B098D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61714" y="24285"/>
            <a:ext cx="773524" cy="3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nge over time_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36FBB419-B12A-4F75-9158-BCA592CA0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70" y="613664"/>
            <a:ext cx="11417697" cy="654856"/>
          </a:xfrm>
        </p:spPr>
        <p:txBody>
          <a:bodyPr/>
          <a:lstStyle>
            <a:lvl1pPr>
              <a:defRPr kumimoji="0" lang="en-GB" sz="2800" b="1" i="0" u="none" strike="noStrike" kern="1200" cap="none" spc="0" normalizeH="0" baseline="0" dirty="0">
                <a:ln>
                  <a:noFill/>
                </a:ln>
                <a:solidFill>
                  <a:srgbClr val="6D276A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id="{D74EA8A2-3B12-46D8-9A01-30F593729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7230" y="6309304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  <p:sp>
        <p:nvSpPr>
          <p:cNvPr id="21" name="Rectangle 20">
            <a:hlinkClick r:id="" action="ppaction://noaction" tooltip="Headline results"/>
            <a:extLst>
              <a:ext uri="{FF2B5EF4-FFF2-40B4-BE49-F238E27FC236}">
                <a16:creationId xmlns:a16="http://schemas.microsoft.com/office/drawing/2014/main" id="{C95C8A8B-FF28-408A-A7E4-98217D07D653}"/>
              </a:ext>
            </a:extLst>
          </p:cNvPr>
          <p:cNvSpPr/>
          <p:nvPr userDrawn="1"/>
        </p:nvSpPr>
        <p:spPr>
          <a:xfrm>
            <a:off x="2034760" y="286325"/>
            <a:ext cx="1407687" cy="423512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hlinkClick r:id="" action="ppaction://noaction" tooltip="Benchmarking"/>
            <a:extLst>
              <a:ext uri="{FF2B5EF4-FFF2-40B4-BE49-F238E27FC236}">
                <a16:creationId xmlns:a16="http://schemas.microsoft.com/office/drawing/2014/main" id="{B94EF32A-4F14-4EDA-B559-CAC8FDD3F703}"/>
              </a:ext>
            </a:extLst>
          </p:cNvPr>
          <p:cNvSpPr/>
          <p:nvPr userDrawn="1"/>
        </p:nvSpPr>
        <p:spPr>
          <a:xfrm>
            <a:off x="3531866" y="535707"/>
            <a:ext cx="1407687" cy="423512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hlinkClick r:id="" action="ppaction://noaction" tooltip="Benchmarking"/>
            <a:extLst>
              <a:ext uri="{FF2B5EF4-FFF2-40B4-BE49-F238E27FC236}">
                <a16:creationId xmlns:a16="http://schemas.microsoft.com/office/drawing/2014/main" id="{EF568CC6-6D35-C08D-2CB5-2E3AA0E6F4F7}"/>
              </a:ext>
            </a:extLst>
          </p:cNvPr>
          <p:cNvSpPr/>
          <p:nvPr userDrawn="1"/>
        </p:nvSpPr>
        <p:spPr>
          <a:xfrm>
            <a:off x="3531866" y="9236"/>
            <a:ext cx="1407687" cy="423512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/>
          </a:p>
        </p:txBody>
      </p:sp>
      <p:sp>
        <p:nvSpPr>
          <p:cNvPr id="3" name="Rectangle 2">
            <a:hlinkClick r:id="" action="ppaction://noaction" tooltip="Headline results"/>
            <a:extLst>
              <a:ext uri="{FF2B5EF4-FFF2-40B4-BE49-F238E27FC236}">
                <a16:creationId xmlns:a16="http://schemas.microsoft.com/office/drawing/2014/main" id="{54EF00C5-033A-C33E-B936-13B4F2DC423D}"/>
              </a:ext>
            </a:extLst>
          </p:cNvPr>
          <p:cNvSpPr/>
          <p:nvPr userDrawn="1"/>
        </p:nvSpPr>
        <p:spPr>
          <a:xfrm>
            <a:off x="2034760" y="9233"/>
            <a:ext cx="1407687" cy="423512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1C1A7B-820D-9302-4643-4F475184B637}"/>
              </a:ext>
            </a:extLst>
          </p:cNvPr>
          <p:cNvSpPr/>
          <p:nvPr userDrawn="1"/>
        </p:nvSpPr>
        <p:spPr>
          <a:xfrm>
            <a:off x="-26876" y="406712"/>
            <a:ext cx="12218324" cy="36000"/>
          </a:xfrm>
          <a:prstGeom prst="rect">
            <a:avLst/>
          </a:prstGeom>
          <a:solidFill>
            <a:srgbClr val="756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C58EFE-D01B-D3C1-B6C0-F941F1680105}"/>
              </a:ext>
            </a:extLst>
          </p:cNvPr>
          <p:cNvSpPr/>
          <p:nvPr userDrawn="1"/>
        </p:nvSpPr>
        <p:spPr>
          <a:xfrm>
            <a:off x="-26877" y="0"/>
            <a:ext cx="8845597" cy="426188"/>
          </a:xfrm>
          <a:prstGeom prst="rect">
            <a:avLst/>
          </a:prstGeom>
          <a:solidFill>
            <a:srgbClr val="756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75791D-AD90-771C-9882-C3082A71C38D}"/>
              </a:ext>
            </a:extLst>
          </p:cNvPr>
          <p:cNvSpPr txBox="1"/>
          <p:nvPr userDrawn="1"/>
        </p:nvSpPr>
        <p:spPr>
          <a:xfrm>
            <a:off x="410959" y="-5812"/>
            <a:ext cx="1440000" cy="432000"/>
          </a:xfrm>
          <a:prstGeom prst="rect">
            <a:avLst/>
          </a:prstGeom>
          <a:solidFill>
            <a:srgbClr val="756382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and methodology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D81CC9-C1E8-5371-A94A-2C17740753AE}"/>
              </a:ext>
            </a:extLst>
          </p:cNvPr>
          <p:cNvSpPr txBox="1"/>
          <p:nvPr userDrawn="1"/>
        </p:nvSpPr>
        <p:spPr>
          <a:xfrm>
            <a:off x="1930400" y="-6786"/>
            <a:ext cx="1617565" cy="43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scores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CAMHS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F0DB1F-134A-A707-8474-FE6DD86B4C80}"/>
              </a:ext>
            </a:extLst>
          </p:cNvPr>
          <p:cNvSpPr txBox="1"/>
          <p:nvPr userDrawn="1"/>
        </p:nvSpPr>
        <p:spPr>
          <a:xfrm>
            <a:off x="3660838" y="-9964"/>
            <a:ext cx="1617565" cy="4350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Scoring &amp; Benchmarking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AMHS and OPMHS</a:t>
            </a:r>
            <a:endParaRPr lang="en-GB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925752-16D2-45D6-E58B-14E9C4BC78F9}"/>
              </a:ext>
            </a:extLst>
          </p:cNvPr>
          <p:cNvSpPr txBox="1"/>
          <p:nvPr userDrawn="1"/>
        </p:nvSpPr>
        <p:spPr>
          <a:xfrm>
            <a:off x="7071885" y="-7288"/>
            <a:ext cx="1746835" cy="43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to other trusts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AMHS and OPMHS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394948-54EC-D391-8036-A492FDCB23DF}"/>
              </a:ext>
            </a:extLst>
          </p:cNvPr>
          <p:cNvSpPr txBox="1"/>
          <p:nvPr userDrawn="1"/>
        </p:nvSpPr>
        <p:spPr>
          <a:xfrm>
            <a:off x="5347201" y="-7288"/>
            <a:ext cx="1617565" cy="432000"/>
          </a:xfrm>
          <a:prstGeom prst="rect">
            <a:avLst/>
          </a:prstGeom>
          <a:solidFill>
            <a:srgbClr val="6D276A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over time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50BE0DC-B84F-DC0F-E23C-0862A179DEF3}"/>
              </a:ext>
            </a:extLst>
          </p:cNvPr>
          <p:cNvGrpSpPr/>
          <p:nvPr userDrawn="1"/>
        </p:nvGrpSpPr>
        <p:grpSpPr>
          <a:xfrm>
            <a:off x="9002521" y="60079"/>
            <a:ext cx="3053560" cy="298411"/>
            <a:chOff x="8902714" y="60079"/>
            <a:chExt cx="3107187" cy="29841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6EED8A5-5DA2-297A-23A3-9814B0835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2714" y="85397"/>
              <a:ext cx="860982" cy="273093"/>
            </a:xfrm>
            <a:prstGeom prst="rect">
              <a:avLst/>
            </a:prstGeom>
          </p:spPr>
        </p:pic>
        <p:pic>
          <p:nvPicPr>
            <p:cNvPr id="25" name="Picture 3" descr="NHS 10mm - RGB Blue">
              <a:extLst>
                <a:ext uri="{FF2B5EF4-FFF2-40B4-BE49-F238E27FC236}">
                  <a16:creationId xmlns:a16="http://schemas.microsoft.com/office/drawing/2014/main" id="{104AC635-153C-D6A5-154A-FF6C436B74C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3256" y="60079"/>
              <a:ext cx="676645" cy="273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D34F3F6-A1CB-71FE-330A-7CFE6BB4B8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61714" y="24285"/>
            <a:ext cx="773524" cy="3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7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to other trusts AMHS and OPM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36FBB419-B12A-4F75-9158-BCA592CA0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70" y="613664"/>
            <a:ext cx="11417697" cy="654856"/>
          </a:xfrm>
        </p:spPr>
        <p:txBody>
          <a:bodyPr/>
          <a:lstStyle>
            <a:lvl1pPr>
              <a:defRPr kumimoji="0" lang="en-GB" sz="2800" b="1" i="0" u="none" strike="noStrike" kern="1200" cap="none" spc="0" normalizeH="0" baseline="0" dirty="0">
                <a:ln>
                  <a:noFill/>
                </a:ln>
                <a:solidFill>
                  <a:srgbClr val="6D276A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id="{D74EA8A2-3B12-46D8-9A01-30F593729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7230" y="6309304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  <p:sp>
        <p:nvSpPr>
          <p:cNvPr id="21" name="Rectangle 20">
            <a:hlinkClick r:id="" action="ppaction://noaction" tooltip="Headline results"/>
            <a:extLst>
              <a:ext uri="{FF2B5EF4-FFF2-40B4-BE49-F238E27FC236}">
                <a16:creationId xmlns:a16="http://schemas.microsoft.com/office/drawing/2014/main" id="{C95C8A8B-FF28-408A-A7E4-98217D07D653}"/>
              </a:ext>
            </a:extLst>
          </p:cNvPr>
          <p:cNvSpPr/>
          <p:nvPr userDrawn="1"/>
        </p:nvSpPr>
        <p:spPr>
          <a:xfrm>
            <a:off x="2034760" y="286325"/>
            <a:ext cx="1407687" cy="423512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hlinkClick r:id="" action="ppaction://noaction" tooltip="Benchmarking"/>
            <a:extLst>
              <a:ext uri="{FF2B5EF4-FFF2-40B4-BE49-F238E27FC236}">
                <a16:creationId xmlns:a16="http://schemas.microsoft.com/office/drawing/2014/main" id="{B94EF32A-4F14-4EDA-B559-CAC8FDD3F703}"/>
              </a:ext>
            </a:extLst>
          </p:cNvPr>
          <p:cNvSpPr/>
          <p:nvPr userDrawn="1"/>
        </p:nvSpPr>
        <p:spPr>
          <a:xfrm>
            <a:off x="3531866" y="535707"/>
            <a:ext cx="1407687" cy="423512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hlinkClick r:id="" action="ppaction://noaction" tooltip="Benchmarking"/>
            <a:extLst>
              <a:ext uri="{FF2B5EF4-FFF2-40B4-BE49-F238E27FC236}">
                <a16:creationId xmlns:a16="http://schemas.microsoft.com/office/drawing/2014/main" id="{EF568CC6-6D35-C08D-2CB5-2E3AA0E6F4F7}"/>
              </a:ext>
            </a:extLst>
          </p:cNvPr>
          <p:cNvSpPr/>
          <p:nvPr userDrawn="1"/>
        </p:nvSpPr>
        <p:spPr>
          <a:xfrm>
            <a:off x="3531866" y="9236"/>
            <a:ext cx="1407687" cy="423512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/>
          </a:p>
        </p:txBody>
      </p:sp>
      <p:sp>
        <p:nvSpPr>
          <p:cNvPr id="3" name="Rectangle 2">
            <a:hlinkClick r:id="" action="ppaction://noaction" tooltip="Headline results"/>
            <a:extLst>
              <a:ext uri="{FF2B5EF4-FFF2-40B4-BE49-F238E27FC236}">
                <a16:creationId xmlns:a16="http://schemas.microsoft.com/office/drawing/2014/main" id="{54EF00C5-033A-C33E-B936-13B4F2DC423D}"/>
              </a:ext>
            </a:extLst>
          </p:cNvPr>
          <p:cNvSpPr/>
          <p:nvPr userDrawn="1"/>
        </p:nvSpPr>
        <p:spPr>
          <a:xfrm>
            <a:off x="2034760" y="9233"/>
            <a:ext cx="1407687" cy="423512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1C1A7B-820D-9302-4643-4F475184B637}"/>
              </a:ext>
            </a:extLst>
          </p:cNvPr>
          <p:cNvSpPr/>
          <p:nvPr userDrawn="1"/>
        </p:nvSpPr>
        <p:spPr>
          <a:xfrm>
            <a:off x="-26876" y="406712"/>
            <a:ext cx="12218324" cy="36000"/>
          </a:xfrm>
          <a:prstGeom prst="rect">
            <a:avLst/>
          </a:prstGeom>
          <a:solidFill>
            <a:srgbClr val="756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C58EFE-D01B-D3C1-B6C0-F941F1680105}"/>
              </a:ext>
            </a:extLst>
          </p:cNvPr>
          <p:cNvSpPr/>
          <p:nvPr userDrawn="1"/>
        </p:nvSpPr>
        <p:spPr>
          <a:xfrm>
            <a:off x="-26877" y="0"/>
            <a:ext cx="8845597" cy="426188"/>
          </a:xfrm>
          <a:prstGeom prst="rect">
            <a:avLst/>
          </a:prstGeom>
          <a:solidFill>
            <a:srgbClr val="756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75791D-AD90-771C-9882-C3082A71C38D}"/>
              </a:ext>
            </a:extLst>
          </p:cNvPr>
          <p:cNvSpPr txBox="1"/>
          <p:nvPr userDrawn="1"/>
        </p:nvSpPr>
        <p:spPr>
          <a:xfrm>
            <a:off x="410959" y="-5812"/>
            <a:ext cx="1440000" cy="432000"/>
          </a:xfrm>
          <a:prstGeom prst="rect">
            <a:avLst/>
          </a:prstGeom>
          <a:solidFill>
            <a:srgbClr val="756382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and methodology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D81CC9-C1E8-5371-A94A-2C17740753AE}"/>
              </a:ext>
            </a:extLst>
          </p:cNvPr>
          <p:cNvSpPr txBox="1"/>
          <p:nvPr userDrawn="1"/>
        </p:nvSpPr>
        <p:spPr>
          <a:xfrm>
            <a:off x="1930400" y="-6786"/>
            <a:ext cx="1617565" cy="43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scores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CAMHS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F0DB1F-134A-A707-8474-FE6DD86B4C80}"/>
              </a:ext>
            </a:extLst>
          </p:cNvPr>
          <p:cNvSpPr txBox="1"/>
          <p:nvPr userDrawn="1"/>
        </p:nvSpPr>
        <p:spPr>
          <a:xfrm>
            <a:off x="3660838" y="-9964"/>
            <a:ext cx="1617565" cy="4350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Scoring &amp; Benchmarking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AMHS and OPMHS</a:t>
            </a:r>
            <a:endParaRPr lang="en-GB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925752-16D2-45D6-E58B-14E9C4BC78F9}"/>
              </a:ext>
            </a:extLst>
          </p:cNvPr>
          <p:cNvSpPr txBox="1"/>
          <p:nvPr userDrawn="1"/>
        </p:nvSpPr>
        <p:spPr>
          <a:xfrm>
            <a:off x="5391276" y="-6870"/>
            <a:ext cx="1617565" cy="43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over 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394948-54EC-D391-8036-A492FDCB23DF}"/>
              </a:ext>
            </a:extLst>
          </p:cNvPr>
          <p:cNvSpPr txBox="1"/>
          <p:nvPr userDrawn="1"/>
        </p:nvSpPr>
        <p:spPr>
          <a:xfrm>
            <a:off x="7121715" y="-12500"/>
            <a:ext cx="1697005" cy="432000"/>
          </a:xfrm>
          <a:prstGeom prst="rect">
            <a:avLst/>
          </a:prstGeom>
          <a:solidFill>
            <a:srgbClr val="6D276A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to other trusts</a:t>
            </a:r>
          </a:p>
          <a:p>
            <a:pPr algn="ctr"/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AMHS and OPMHS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50BE0DC-B84F-DC0F-E23C-0862A179DEF3}"/>
              </a:ext>
            </a:extLst>
          </p:cNvPr>
          <p:cNvGrpSpPr/>
          <p:nvPr userDrawn="1"/>
        </p:nvGrpSpPr>
        <p:grpSpPr>
          <a:xfrm>
            <a:off x="9002521" y="60079"/>
            <a:ext cx="3053560" cy="298411"/>
            <a:chOff x="8902714" y="60079"/>
            <a:chExt cx="3107187" cy="29841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6EED8A5-5DA2-297A-23A3-9814B0835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2714" y="85397"/>
              <a:ext cx="860982" cy="273093"/>
            </a:xfrm>
            <a:prstGeom prst="rect">
              <a:avLst/>
            </a:prstGeom>
          </p:spPr>
        </p:pic>
        <p:pic>
          <p:nvPicPr>
            <p:cNvPr id="25" name="Picture 3" descr="NHS 10mm - RGB Blue">
              <a:extLst>
                <a:ext uri="{FF2B5EF4-FFF2-40B4-BE49-F238E27FC236}">
                  <a16:creationId xmlns:a16="http://schemas.microsoft.com/office/drawing/2014/main" id="{104AC635-153C-D6A5-154A-FF6C436B74C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3256" y="60079"/>
              <a:ext cx="676645" cy="273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D34F3F6-A1CB-71FE-330A-7CFE6BB4B8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61714" y="24285"/>
            <a:ext cx="773524" cy="3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8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9B9D17-925C-4E04-BD0C-ACF69D8B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1C294-D188-4593-9745-6CAAF92B0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478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62D97E37-D3B0-436C-BD54-C977A3FAC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7230" y="6309304"/>
            <a:ext cx="304370" cy="36512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lang="en-GB" sz="9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1AABEC-672F-4B68-B914-690DA978312C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  <p:sp>
        <p:nvSpPr>
          <p:cNvPr id="10" name="organisation_info">
            <a:extLst>
              <a:ext uri="{FF2B5EF4-FFF2-40B4-BE49-F238E27FC236}">
                <a16:creationId xmlns:a16="http://schemas.microsoft.com/office/drawing/2014/main" id="{3780D6B6-FA2C-484D-92E8-7BCBE8A731B8}"/>
              </a:ext>
            </a:extLst>
          </p:cNvPr>
          <p:cNvSpPr txBox="1">
            <a:spLocks/>
          </p:cNvSpPr>
          <p:nvPr userDrawn="1"/>
        </p:nvSpPr>
        <p:spPr>
          <a:xfrm>
            <a:off x="741600" y="6551318"/>
            <a:ext cx="3026470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Mental Health Survey | 2024 </a:t>
            </a:r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R1C | Solent NHS Trust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11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5" r:id="rId2"/>
    <p:sldLayoutId id="2147483776" r:id="rId3"/>
    <p:sldLayoutId id="2147483774" r:id="rId4"/>
    <p:sldLayoutId id="2147483649" r:id="rId5"/>
    <p:sldLayoutId id="2147483770" r:id="rId6"/>
    <p:sldLayoutId id="2147483771" r:id="rId7"/>
    <p:sldLayoutId id="2147483784" r:id="rId8"/>
    <p:sldLayoutId id="2147483773" r:id="rId9"/>
    <p:sldLayoutId id="214748378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695711CA-64CD-45ED-9FAA-19F89C796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15938" y="6492875"/>
            <a:ext cx="225662" cy="365125"/>
          </a:xfrm>
          <a:prstGeom prst="rect">
            <a:avLst/>
          </a:prstGeom>
        </p:spPr>
        <p:txBody>
          <a:bodyPr wrap="none" lIns="0" r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61AABEC-672F-4B68-B914-690DA978312C}" type="slidenum">
              <a:rPr lang="en-GB" sz="9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</a:t>
            </a:fld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035DDD6A-99E3-D9F2-C778-8F757D50856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69" y="4209133"/>
            <a:ext cx="6529843" cy="443198"/>
          </a:xfrm>
        </p:spPr>
        <p:txBody>
          <a:bodyPr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Solent NHS Trust</a:t>
            </a:r>
          </a:p>
        </p:txBody>
      </p:sp>
      <p:sp>
        <p:nvSpPr>
          <p:cNvPr id="7" name="Title 4" descr="&#10;">
            <a:extLst>
              <a:ext uri="{FF2B5EF4-FFF2-40B4-BE49-F238E27FC236}">
                <a16:creationId xmlns:a16="http://schemas.microsoft.com/office/drawing/2014/main" id="{BF3941F3-6B3B-45CB-0812-74D00A08928E}"/>
              </a:ext>
            </a:extLst>
          </p:cNvPr>
          <p:cNvSpPr txBox="1">
            <a:spLocks/>
          </p:cNvSpPr>
          <p:nvPr/>
        </p:nvSpPr>
        <p:spPr>
          <a:xfrm>
            <a:off x="581331" y="2383252"/>
            <a:ext cx="10971214" cy="166199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kern="1200" cap="none" spc="0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NHS Community Mental Health Survey</a:t>
            </a:r>
            <a:br>
              <a:rPr lang="en-GB" sz="4000" dirty="0"/>
            </a:br>
            <a:r>
              <a:rPr lang="en-GB" sz="4000" dirty="0"/>
              <a:t>Assessment Service Groups (ASG)</a:t>
            </a:r>
          </a:p>
          <a:p>
            <a:r>
              <a:rPr lang="en-GB" sz="4000" dirty="0"/>
              <a:t>Benchmark Report 2024</a:t>
            </a:r>
            <a:endParaRPr lang="en-GB" sz="4000" dirty="0">
              <a:latin typeface="+mn-lt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77EB98B7-D937-1C7C-CA83-9F73441454B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28769" y="4999392"/>
            <a:ext cx="9319414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kern="1200" cap="none" spc="0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ASG Benchmark analysis is not available due to data not provided by the trust.  </a:t>
            </a:r>
          </a:p>
        </p:txBody>
      </p:sp>
    </p:spTree>
    <p:extLst>
      <p:ext uri="{BB962C8B-B14F-4D97-AF65-F5344CB8AC3E}">
        <p14:creationId xmlns:p14="http://schemas.microsoft.com/office/powerpoint/2010/main" val="149939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2 xmlns="c497441b-d3fe-4788-8629-aff52d38f515" xsi:nil="true"/>
    <lcf76f155ced4ddcb4097134ff3c332f xmlns="c497441b-d3fe-4788-8629-aff52d38f515">
      <Terms xmlns="http://schemas.microsoft.com/office/infopath/2007/PartnerControls"/>
    </lcf76f155ced4ddcb4097134ff3c332f>
    <TaxCatchAll xmlns="1d162527-c308-4a98-98b8-9e726c57dd8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0EA4E9A0D10A4B86B174D08978D5EB" ma:contentTypeVersion="20" ma:contentTypeDescription="Create a new document." ma:contentTypeScope="" ma:versionID="26c935804cca8554dae2c422a939c20e">
  <xsd:schema xmlns:xsd="http://www.w3.org/2001/XMLSchema" xmlns:xs="http://www.w3.org/2001/XMLSchema" xmlns:p="http://schemas.microsoft.com/office/2006/metadata/properties" xmlns:ns2="c497441b-d3fe-4788-8629-aff52d38f515" xmlns:ns3="1d162527-c308-4a98-98b8-9e726c57dd8b" targetNamespace="http://schemas.microsoft.com/office/2006/metadata/properties" ma:root="true" ma:fieldsID="86ed6c77570e97698f7fc61157777e1c" ns2:_="" ns3:_="">
    <xsd:import namespace="c497441b-d3fe-4788-8629-aff52d38f515"/>
    <xsd:import namespace="1d162527-c308-4a98-98b8-9e726c57dd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Date2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7441b-d3fe-4788-8629-aff52d38f5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2" ma:index="20" nillable="true" ma:displayName="Date2" ma:format="DateTime" ma:internalName="Date2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df9d8e5-705b-4129-800a-08ca17c575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162527-c308-4a98-98b8-9e726c57dd8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f9b9cce-e594-4bda-ba48-132f42860941}" ma:internalName="TaxCatchAll" ma:showField="CatchAllData" ma:web="1d162527-c308-4a98-98b8-9e726c57dd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F1FDA9-47CC-4565-96F4-EE972FE6E56B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d162527-c308-4a98-98b8-9e726c57dd8b"/>
    <ds:schemaRef ds:uri="c497441b-d3fe-4788-8629-aff52d38f51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28C2AB8-5A29-44CA-B842-37BD354BEE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3CB21B-40DD-4D69-AC9A-8677C9DEFC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97441b-d3fe-4788-8629-aff52d38f515"/>
    <ds:schemaRef ds:uri="1d162527-c308-4a98-98b8-9e726c57dd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42152</TotalTime>
  <Words>38</Words>
  <Application>Microsoft Office PowerPoint</Application>
  <PresentationFormat>Widescreen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Solent NHS Trust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Tuhou</dc:creator>
  <cp:lastModifiedBy>Chrysa Lamprinakou</cp:lastModifiedBy>
  <cp:revision>994</cp:revision>
  <dcterms:created xsi:type="dcterms:W3CDTF">2021-03-04T09:52:26Z</dcterms:created>
  <dcterms:modified xsi:type="dcterms:W3CDTF">2025-03-25T17:49:29Z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0x010100480EA4E9A0D10A4B86B174D08978D5EB</vt:lpwstr>
  </property>
  <property fmtid="{D5CDD505-2E9C-101B-9397-08002B2CF9AE}" pid="3" name="MediaServiceImageTags">
    <vt:lpwstr/>
  </property>
</Properties>
</file>